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9" r:id="rId6"/>
    <p:sldId id="281" r:id="rId7"/>
    <p:sldId id="280" r:id="rId8"/>
    <p:sldId id="284" r:id="rId9"/>
    <p:sldId id="285" r:id="rId10"/>
    <p:sldId id="286" r:id="rId11"/>
    <p:sldId id="287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Добро пожаловать!" id="{E75E278A-FF0E-49A4-B170-79828D63BBAD}">
          <p14:sldIdLst>
            <p14:sldId id="256"/>
          </p14:sldIdLst>
        </p14:section>
        <p14:section name="Конструктор, трансформация, добавление заметок, совместная работа, помощник" id="{B9B51309-D148-4332-87C2-07BE32FBCA3B}">
          <p14:sldIdLst>
            <p14:sldId id="279"/>
            <p14:sldId id="281"/>
            <p14:sldId id="280"/>
            <p14:sldId id="284"/>
            <p14:sldId id="285"/>
            <p14:sldId id="286"/>
            <p14:sldId id="287"/>
          </p14:sldIdLst>
        </p14:section>
        <p14:section name="Раздел без заголовка" id="{9755D97A-E6C2-40A3-89AD-6E298891E23C}">
          <p14:sldIdLst/>
        </p14:section>
        <p14:section name="Подробнее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241" autoAdjust="0"/>
  </p:normalViewPr>
  <p:slideViewPr>
    <p:cSldViewPr snapToGrid="0">
      <p:cViewPr varScale="1">
        <p:scale>
          <a:sx n="116" d="100"/>
          <a:sy n="116" d="100"/>
        </p:scale>
        <p:origin x="-420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26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8014AD-F481-4E14-9BD9-D47CBAE72461}" type="datetime1">
              <a:rPr lang="ru-RU" smtClean="0"/>
              <a:pPr rtl="0"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55C72D-B947-43B7-ACB2-A2F85E78585E}" type="datetime1">
              <a:rPr lang="ru-RU" noProof="0" smtClean="0"/>
              <a:pPr rtl="0"/>
              <a:t>15.06.2022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33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15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53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BEA9688-C9C9-4214-807D-21324925409C}" type="datetime1">
              <a:rPr lang="ru-RU" noProof="0" smtClean="0"/>
              <a:pPr rtl="0"/>
              <a:t>15.06.2022</a:t>
            </a:fld>
            <a:endParaRPr lang="ru-RU" noProof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10" name="Прямоугольник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Объект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2EB7719-815B-4B5E-83ED-26C3E4DC4C4F}" type="datetime1">
              <a:rPr lang="ru-RU" noProof="0" smtClean="0"/>
              <a:pPr rtl="0"/>
              <a:t>15.06.2022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3272" y="5338331"/>
            <a:ext cx="6876288" cy="64008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по теме: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функциональной грамотности в школьном курсе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физики и информатики </a:t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«Ново-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Энгенойская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СШ» </a:t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Тахаева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Таиса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Абдулвахитовна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Тест 3. Вопрос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7975" y="5235463"/>
            <a:ext cx="184731" cy="84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2380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59618" y="4595383"/>
            <a:ext cx="8873313" cy="64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способность человека вступать в отношения с внешней средой и максимально быстро адаптироваться и функционировать в ней. Функциональную грамотность составляют: элементы лексической грамотности; умения человека понимать различного рода касающиеся его государственные акты и следовать им; соблюдение человеком норм общественной жизни и правил безопасности, требования технологических процессов, в которые он вовлечен; информационная и компьютерная грамотность.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354" y="4147280"/>
            <a:ext cx="2176366" cy="2176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700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Тест 3. Вопрос 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Тест 3. Вопрос 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9278384"/>
              </p:ext>
            </p:extLst>
          </p:nvPr>
        </p:nvGraphicFramePr>
        <p:xfrm>
          <a:off x="155575" y="966765"/>
          <a:ext cx="4416425" cy="213360"/>
        </p:xfrm>
        <a:graphic>
          <a:graphicData uri="http://schemas.openxmlformats.org/drawingml/2006/table">
            <a:tbl>
              <a:tblPr/>
              <a:tblGrid>
                <a:gridCol w="4416425">
                  <a:extLst>
                    <a:ext uri="{9D8B030D-6E8A-4147-A177-3AD203B41FA5}">
                      <a16:colId xmlns:a16="http://schemas.microsoft.com/office/drawing/2014/main" xmlns="" val="1874878094"/>
                    </a:ext>
                  </a:extLst>
                </a:gridCol>
              </a:tblGrid>
              <a:tr h="207832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8891819"/>
                  </a:ext>
                </a:extLst>
              </a:tr>
            </a:tbl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575" y="1980860"/>
            <a:ext cx="184731" cy="65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2380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F64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F64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2F647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129802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788841"/>
            <a:ext cx="6877119" cy="640080"/>
          </a:xfrm>
        </p:spPr>
        <p:txBody>
          <a:bodyPr>
            <a:normAutofit fontScale="90000"/>
          </a:bodyPr>
          <a:lstStyle/>
          <a:p>
            <a:r>
              <a:rPr lang="ru-RU" dirty="0"/>
              <a:t>«Учитель будущего»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2186" y="2074112"/>
            <a:ext cx="5047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проект, позволил учителям подойти к образовательному процессу с другого угла, показал, как и в какой последовательности следует использовать те или иные методики преподавания.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056" y="1744808"/>
            <a:ext cx="2534402" cy="3372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5803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9826" y="5045108"/>
            <a:ext cx="6877119" cy="640080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 – это система мыслительных стратегий и коммуникативных качеств, позволяющих эффективно взаимодействовать с информационной реальностью. Образовательная технология развития критического мышления основана на коммуникативно-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принципе обучения, предусматривающем диалоговый, интерактивный режим занятий, совместный поиск решения проблем, а также «партнерские» отношения между педагогом и обучающимися.</a:t>
            </a:r>
          </a:p>
        </p:txBody>
      </p:sp>
      <p:pic>
        <p:nvPicPr>
          <p:cNvPr id="6148" name="Picture 4" descr="http://st.depositphotos.com/1654249/2526/i/950/depositphotos_25269145-stock-photo-3d-man-thinking-with-id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809" y="2517967"/>
            <a:ext cx="2918564" cy="252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68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978793" y="1406913"/>
            <a:ext cx="8229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приводит к тому, что ни учитель, ни учащиеся не получают необходимый результат от учебного процесса. Учитель из-за необходимости учить учеников новому и учить себя самого, приходит к стрессовой ситуации, что ухудшает результат его работы. А учащиеся, из-за необходимости адаптироваться в новой среде образования, путаются с методами получения оценки, многие и вовсе теряют интерес, не смотря на используемые технологии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293" y="3954658"/>
            <a:ext cx="4855422" cy="254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300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539495" y="448056"/>
            <a:ext cx="11114949" cy="621875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805"/>
              </a:spcBef>
              <a:spcAft>
                <a:spcPts val="800"/>
              </a:spcAft>
              <a:tabLst>
                <a:tab pos="75057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5501" y="1283855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поиска решений данной проблемы, наметились пути перевода обучения физики на новый качественный уровень: создание условий для включения всех учащихся в активный процесс формирования знаний и обобщенных способов деятельности за счет умелого создания и управления эмоциональным полем, создаваемым на уроке физики, при максимальном использовании резервов внутренней мотивации учащихся, что придает процессу обучения добровольный характер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491" y="2034604"/>
            <a:ext cx="2286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20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171" y="2121687"/>
            <a:ext cx="3338586" cy="3349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94959" y="1445647"/>
            <a:ext cx="67014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различных методов и технологий для возможности проведения современного урока, в любом образовательном учреждении с использованием как новых, так и старых инструментов образования, под новым углом, с учетом изменения на новый лад и подачу информации в новом виде. Сохраняя при этом важность взаимодействия ученика и учителя, подчеркивая необходимость присутствия учителя в жизни учащего, так как ни смотря на новые технологии, всегда нужен тот, кто может анализировать информацию не только исходя от предпочтений ученика, как пользователя, но преподавания с методами воспитания исходя от необходимости характеристики учащегося индивидуально и класса в целом.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326184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5657" y="2139070"/>
            <a:ext cx="6877119" cy="64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156559" y="3348541"/>
            <a:ext cx="5300887" cy="261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69795322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715154_TF10001108" id="{AD03B7F0-D966-4354-AC03-7A90B59AFB51}" vid="{C94E022A-E681-4920-85C8-04125627F5A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Добро пожаловать в PowerPoint 2016</Template>
  <TotalTime>0</TotalTime>
  <Words>395</Words>
  <Application>Microsoft Office PowerPoint</Application>
  <PresentationFormat>Произвольный</PresentationFormat>
  <Paragraphs>18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WelcomeDoc</vt:lpstr>
      <vt:lpstr>Доклад по теме:   Место функциональной грамотности в школьном курсе физики     Подготовила: учитель физики и информатики  МБОУ «Ново- Энгенойская СШ»  Тахаева Таиса Абдулвахитовна</vt:lpstr>
      <vt:lpstr>Функциональная грамотность — способность человека вступать в отношения с внешней средой и максимально быстро адаптироваться и функционировать в ней. Функциональную грамотность составляют: элементы лексической грамотности; умения человека понимать различного рода касающиеся его государственные акты и следовать им; соблюдение человеком норм общественной жизни и правил безопасности, требования технологических процессов, в которые он вовлечен; информационная и компьютерная грамотность. </vt:lpstr>
      <vt:lpstr>«Учитель будущего» </vt:lpstr>
      <vt:lpstr>Критическое мышление – это система мыслительных стратегий и коммуникативных качеств, позволяющих эффективно взаимодействовать с информационной реальностью. Образовательная технология развития критического мышления основана на коммуникативно-деятельностном принципе обучения, предусматривающем диалоговый, интерактивный режим занятий, совместный поиск решения проблем, а также «партнерские» отношения между педагогом и обучающимися.</vt:lpstr>
      <vt:lpstr>Слайд 5</vt:lpstr>
      <vt:lpstr>  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2020-11-11T05:43:57Z</dcterms:created>
  <dcterms:modified xsi:type="dcterms:W3CDTF">2022-06-15T19:06:51Z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